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</p:sldMasterIdLst>
  <p:notesMasterIdLst>
    <p:notesMasterId r:id="rId17"/>
  </p:notesMasterIdLst>
  <p:sldIdLst>
    <p:sldId id="256" r:id="rId2"/>
    <p:sldId id="272" r:id="rId3"/>
    <p:sldId id="273" r:id="rId4"/>
    <p:sldId id="258" r:id="rId5"/>
    <p:sldId id="260" r:id="rId6"/>
    <p:sldId id="263" r:id="rId7"/>
    <p:sldId id="264" r:id="rId8"/>
    <p:sldId id="265" r:id="rId9"/>
    <p:sldId id="275" r:id="rId10"/>
    <p:sldId id="266" r:id="rId11"/>
    <p:sldId id="267" r:id="rId12"/>
    <p:sldId id="271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8"/>
  </p:normalViewPr>
  <p:slideViewPr>
    <p:cSldViewPr snapToGrid="0" snapToObjects="1">
      <p:cViewPr varScale="1">
        <p:scale>
          <a:sx n="115" d="100"/>
          <a:sy n="115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B14F5-1F76-A54B-9F65-135F12B460FB}" type="datetimeFigureOut">
              <a:t>8/5/21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3D3E2-9CBF-644C-921E-16438987BD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13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94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7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29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17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56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02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72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8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14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58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09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73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D3E2-9CBF-644C-921E-16438987BD30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7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340A-EDE8-FD49-A181-5DFD4494A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B70E8-A70D-2A4B-8FEB-F66C24190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C7EC9-8FC6-224F-96AA-DBE37E3D0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E0D7-4720-F04E-B558-B910F28A6F20}" type="datetimeFigureOut"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233D-170F-9249-99D0-B87E5BC2D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9B96E-B3DE-1E4C-9C39-771F1E1C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4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63E48-3D57-4D46-B80C-581A9229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97374-ED5A-E144-A190-5D3EFA11DD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70590-3320-DD49-855D-2069D78BF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E0D7-4720-F04E-B558-B910F28A6F20}" type="datetimeFigureOut"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6F2FC-4844-F340-9476-0443208F3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C0869-98AF-0741-989E-49B2A83C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6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58C6B3-8B21-5B47-864B-A886A6603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F712C5-8727-1E45-A38E-D025C67C9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0C48A-B056-A841-A6CF-38AA40D2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E0D7-4720-F04E-B558-B910F28A6F20}" type="datetimeFigureOut"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FEF83-D8AC-034F-ACBC-DF465478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01AE2-C737-BD48-A534-502232874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5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6270-A5AE-964E-9742-E5A9A149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2FCB2-6C13-9F40-B08C-05067B4B1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EDD10-D197-7B40-BFA0-E32D3F42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E0D7-4720-F04E-B558-B910F28A6F20}" type="datetimeFigureOut"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C1A42-34E2-6E46-B8B3-2BB3DD39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D5339-A8DD-CA4B-8EB4-B120A203C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46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CD84-6DA3-2049-987D-AB66CD4B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BE593-FB0E-2649-9997-E44F43C3C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31A12-B856-CB4D-9BC4-7153488DD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E0D7-4720-F04E-B558-B910F28A6F20}" type="datetimeFigureOut"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CB5D4-6AE3-AB48-A982-E01C36736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A6038-3151-D44D-AA77-67BE86AF7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7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D00BF-A94B-D946-93AB-4BFE9AFE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0D25A-ED5B-164C-8077-DAC87A0F6D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86230-D05B-4841-B4D7-5FAE08E11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324FE-F112-7445-9AC7-71C1F95E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E0D7-4720-F04E-B558-B910F28A6F20}" type="datetimeFigureOut">
              <a:t>8/5/21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ED1A3-0F7A-364A-AEEB-0A423F71A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D46EA3-20C6-374F-BDCC-1203789D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18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85E1-182C-1043-BE35-213BCCED9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EB4A2-60B3-8B45-A2CA-FA6BC04D0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6D7C6-C704-4E48-8485-1D880297D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19927-B027-2B47-B001-40C0E2F9B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119227-8680-0243-9596-7C343B5DA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439AFE-3505-8B43-B742-97FBC1DEB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E0D7-4720-F04E-B558-B910F28A6F20}" type="datetimeFigureOut">
              <a:t>8/5/21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4E960A-5452-2840-83FC-7B5DF11CB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88CD7F-D44F-F745-825E-6098452D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2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00D4C-5F26-6448-81D6-5BFBBDCF1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D90D94-BF19-1242-8A76-A78FDA8A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E0D7-4720-F04E-B558-B910F28A6F20}" type="datetimeFigureOut">
              <a:t>8/5/21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3E0FD-6BB8-7045-B91D-3E59FC6A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5E420-B4AB-634A-BE99-2BBEF73D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01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B2A6BE-24AA-4042-AA0E-66D25627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E0D7-4720-F04E-B558-B910F28A6F20}" type="datetimeFigureOut">
              <a:t>8/5/21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14235-72D2-894A-BB1D-07D6FB69D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4F6C5-EB0F-8F4F-94B6-B973BEFD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1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2CD25-4362-BB4F-AFCC-AB3FA9761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7BB4D-4AA2-2B49-9747-FA963BB04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26B6C-D39A-DF41-A914-79119284B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563F6-CB01-A745-B48E-8A10F5715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E0D7-4720-F04E-B558-B910F28A6F20}" type="datetimeFigureOut">
              <a:t>8/5/21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0015E-61F1-1B46-B3CE-64DE2C89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B686E-5460-5043-B226-F0367712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31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1835-CAE9-E64A-A33D-270806A55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2A810-334A-5A45-AF02-28AAA35F4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E2D08-A6C8-AD41-8431-971FEE1CD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3824C-4DE8-2D46-8C88-3388476FD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9E0D7-4720-F04E-B558-B910F28A6F20}" type="datetimeFigureOut">
              <a:t>8/5/21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DF60A-4C89-614A-9973-EEF2C71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4A008-73FC-3C43-AC65-8F7329F2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77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0FE828-9F08-9442-AE29-FC4649803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8DA4E-8077-634B-BE86-685631436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4836F-56A1-DC4E-9166-009CB02825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9E0D7-4720-F04E-B558-B910F28A6F20}" type="datetimeFigureOut"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FFE6C-B1C8-0742-938C-BD9C20494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3135C-174E-1A47-A570-C3EDACD6B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7B914-DCBA-A64D-80E0-FC3F6F133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7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4EE38F-A4E6-F94C-9C36-5C1ECD8274E2}"/>
              </a:ext>
            </a:extLst>
          </p:cNvPr>
          <p:cNvSpPr/>
          <p:nvPr/>
        </p:nvSpPr>
        <p:spPr>
          <a:xfrm>
            <a:off x="0" y="-16042"/>
            <a:ext cx="12192000" cy="4092096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129FE-689A-904C-8D73-5B399CCC3B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chap 11.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b="1">
                <a:solidFill>
                  <a:schemeClr val="bg1"/>
                </a:solidFill>
              </a:rPr>
              <a:t>Advanced Scheduling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5E08E-A801-1741-801E-91F48A0504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>
                <a:solidFill>
                  <a:schemeClr val="bg1"/>
                </a:solidFill>
              </a:rPr>
              <a:t>Kubernetes study #10</a:t>
            </a:r>
          </a:p>
          <a:p>
            <a:endParaRPr lang="en-US"/>
          </a:p>
          <a:p>
            <a:r>
              <a:rPr lang="en-US" b="1"/>
              <a:t>2021.08.03</a:t>
            </a:r>
          </a:p>
          <a:p>
            <a:r>
              <a:rPr lang="en-US" b="1"/>
              <a:t>Sieun Park</a:t>
            </a:r>
          </a:p>
        </p:txBody>
      </p:sp>
    </p:spTree>
    <p:extLst>
      <p:ext uri="{BB962C8B-B14F-4D97-AF65-F5344CB8AC3E}">
        <p14:creationId xmlns:p14="http://schemas.microsoft.com/office/powerpoint/2010/main" val="901110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Taint &amp; Tolerance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398FE0-6415-014C-82AC-2C216A2CC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75" y="1196610"/>
            <a:ext cx="11819021" cy="8805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Taint</a:t>
            </a:r>
            <a:endParaRPr lang="en-US" altLang="ko-KR" sz="2400" b="1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0" indent="0">
              <a:buNone/>
            </a:pPr>
            <a:r>
              <a:rPr 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Node 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에 적용하는 설정값으로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노드에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taint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를 남김으로서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들이 쉽게 스케쥴링 할 수 없게 한다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D440C0-AA8F-AE45-9413-255D44A28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63" y="2407550"/>
            <a:ext cx="59563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DC553A-5ECC-F641-94C8-067DFD278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63" y="3284071"/>
            <a:ext cx="5956300" cy="260332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6823EC-8896-FA44-AA3A-4AADBFBA4481}"/>
              </a:ext>
            </a:extLst>
          </p:cNvPr>
          <p:cNvSpPr txBox="1">
            <a:spLocks/>
          </p:cNvSpPr>
          <p:nvPr/>
        </p:nvSpPr>
        <p:spPr>
          <a:xfrm>
            <a:off x="6530532" y="2521853"/>
            <a:ext cx="5567135" cy="3365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Taint Effect</a:t>
            </a:r>
            <a:endParaRPr lang="en-US" altLang="ko-KR" sz="2000" b="1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0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PreferNoSchedule</a:t>
            </a:r>
            <a:b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taint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된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node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에 새로운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스케쥴링 지양</a:t>
            </a:r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0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NoSchedule</a:t>
            </a:r>
            <a:b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- taint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된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node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에 새로운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스케쥴링 금지</a:t>
            </a:r>
            <a:b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기존의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에는 영향이 없다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20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NoExecute</a:t>
            </a:r>
            <a:b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- taint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된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node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에 새로운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스케쥴링 금지</a:t>
            </a:r>
            <a:b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기존에 돌던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도 삭제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(tolerance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가 없다면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b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336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Taint &amp; Tolerance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398FE0-6415-014C-82AC-2C216A2CC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75" y="1196610"/>
            <a:ext cx="11819021" cy="8805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Tolerance</a:t>
            </a:r>
          </a:p>
          <a:p>
            <a:r>
              <a:rPr 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의 특성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Taint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된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node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라도 용인할 수 있으니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를 실행시키라는 의미</a:t>
            </a:r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TolerationSeconds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라는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key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도 있는데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특정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seconds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만큼만 용인하겠다는 의미</a:t>
            </a:r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AEB1CE-9055-6943-A7DC-7785797E8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66" y="2617236"/>
            <a:ext cx="3568659" cy="3799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A61B39-2617-8C42-88B5-657D6D349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444" y="2617577"/>
            <a:ext cx="3645226" cy="38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6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Affinity &amp; Antiaffinity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398FE0-6415-014C-82AC-2C216A2CC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75" y="1196609"/>
            <a:ext cx="11819021" cy="18209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Review: nodeSelector</a:t>
            </a:r>
          </a:p>
          <a:p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가 특정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Node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에 배포되기를 원할 때 사용하는 기능</a:t>
            </a:r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Node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에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label 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설정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kubectl label nodes master disktype=ssd</a:t>
            </a:r>
          </a:p>
          <a:p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에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nodeSelector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추가</a:t>
            </a:r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en-US" altLang="ko-KR" sz="2000" b="1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133B3-F231-5247-B155-0D6BB30A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" y="2987040"/>
            <a:ext cx="41656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52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Affinity &amp; Antiaffinity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398FE0-6415-014C-82AC-2C216A2CC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75" y="1196609"/>
            <a:ext cx="11819021" cy="17751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Affinity</a:t>
            </a:r>
            <a:r>
              <a:rPr lang="ko-KR" altLang="en-US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lang="ko-KR" altLang="en-US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Antiaffinity</a:t>
            </a:r>
            <a:endParaRPr lang="en-US" sz="2400" b="1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특정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node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나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간의 거리를 조절하는 데 사용</a:t>
            </a:r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nodeAffinity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와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pod(Anti)Affinity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크게 두 종류로 나뉜다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NodeSelector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와 비슷하지만 더 디테일한 기능을 제공</a:t>
            </a:r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를 생성하는 그 시점에만 작동한다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나중에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label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을 지워도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에 영향을 주지 않는다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8B4581-3B30-7E43-A0B7-BCCC05E63B31}"/>
              </a:ext>
            </a:extLst>
          </p:cNvPr>
          <p:cNvSpPr/>
          <p:nvPr/>
        </p:nvSpPr>
        <p:spPr>
          <a:xfrm>
            <a:off x="457200" y="2987040"/>
            <a:ext cx="11277600" cy="154837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1. 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정확한 매칭을 요구하는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nodeSelector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에 비해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더 많은 매칭 규칙을 제공한다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2. 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선호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preference)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옵션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사용해 스케줄러가 규칙을 만족할 수 없더라도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, 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가 계속 스케줄되도록 한다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3. 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노드 자체에 레이블을 붙이기보다는 노드에서 실행 중인 다른 파드의 레이블을 제한할 수 있다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b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   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이를 통해 어떤 파드가 함께 위치할 수 있는지와 없는지에 대한 규칙을 적용할 수 있다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251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Affinity &amp; Antiaffinity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398FE0-6415-014C-82AC-2C216A2CC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75" y="1196609"/>
            <a:ext cx="11819021" cy="13669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NodeAffinity</a:t>
            </a:r>
          </a:p>
          <a:p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특정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Node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와 가까이 할당되기 원할 때 사용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6BE17-25B2-0A45-8344-6B7008712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4" y="2257697"/>
            <a:ext cx="5402036" cy="412057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F3AAC3-CD09-DD47-86BC-6B2838D52928}"/>
              </a:ext>
            </a:extLst>
          </p:cNvPr>
          <p:cNvSpPr txBox="1">
            <a:spLocks/>
          </p:cNvSpPr>
          <p:nvPr/>
        </p:nvSpPr>
        <p:spPr>
          <a:xfrm>
            <a:off x="3336220" y="3359576"/>
            <a:ext cx="3194964" cy="742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nodeAffinity</a:t>
            </a:r>
            <a:b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PodAffinity / PodAntiaffinity</a:t>
            </a:r>
          </a:p>
          <a:p>
            <a:pPr>
              <a:lnSpc>
                <a:spcPct val="100000"/>
              </a:lnSpc>
            </a:pP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Required/Preferred</a:t>
            </a:r>
          </a:p>
          <a:p>
            <a:pPr>
              <a:lnSpc>
                <a:spcPct val="100000"/>
              </a:lnSpc>
            </a:pPr>
            <a:endParaRPr lang="en-US" altLang="ko-KR" sz="16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73CF42-C706-9C43-844B-366253931532}"/>
              </a:ext>
            </a:extLst>
          </p:cNvPr>
          <p:cNvCxnSpPr>
            <a:cxnSpLocks/>
          </p:cNvCxnSpPr>
          <p:nvPr/>
        </p:nvCxnSpPr>
        <p:spPr>
          <a:xfrm flipV="1">
            <a:off x="2455264" y="3954656"/>
            <a:ext cx="802558" cy="55927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D63943A-E269-2D44-8DCE-DEF95B0A9A9B}"/>
              </a:ext>
            </a:extLst>
          </p:cNvPr>
          <p:cNvSpPr/>
          <p:nvPr/>
        </p:nvSpPr>
        <p:spPr>
          <a:xfrm>
            <a:off x="918142" y="4513932"/>
            <a:ext cx="4766378" cy="460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032F-0D66-9648-A345-DE763723C505}"/>
              </a:ext>
            </a:extLst>
          </p:cNvPr>
          <p:cNvSpPr/>
          <p:nvPr/>
        </p:nvSpPr>
        <p:spPr>
          <a:xfrm>
            <a:off x="1705460" y="5590260"/>
            <a:ext cx="1357780" cy="277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BF85C6-ADAF-7844-9EB4-443419977EF3}"/>
              </a:ext>
            </a:extLst>
          </p:cNvPr>
          <p:cNvCxnSpPr>
            <a:cxnSpLocks/>
          </p:cNvCxnSpPr>
          <p:nvPr/>
        </p:nvCxnSpPr>
        <p:spPr>
          <a:xfrm flipV="1">
            <a:off x="3063240" y="5728830"/>
            <a:ext cx="762000" cy="933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6C8239F-D672-E24B-BF78-02D18E4A0ED0}"/>
              </a:ext>
            </a:extLst>
          </p:cNvPr>
          <p:cNvSpPr txBox="1">
            <a:spLocks/>
          </p:cNvSpPr>
          <p:nvPr/>
        </p:nvSpPr>
        <p:spPr>
          <a:xfrm>
            <a:off x="3900770" y="5495908"/>
            <a:ext cx="2630413" cy="742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In / NotIn / Exists /</a:t>
            </a:r>
            <a:b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DoesNotExist / Gt / Lt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755D487-D62C-9B43-98A4-17E221A70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370" y="1075907"/>
            <a:ext cx="5052439" cy="57288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534D72-25FE-B54B-A962-1D50DC96F7EF}"/>
              </a:ext>
            </a:extLst>
          </p:cNvPr>
          <p:cNvSpPr/>
          <p:nvPr/>
        </p:nvSpPr>
        <p:spPr>
          <a:xfrm>
            <a:off x="7273222" y="4317982"/>
            <a:ext cx="4446338" cy="460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575DDA7-8AC8-8A42-A304-C79DE465BAAF}"/>
              </a:ext>
            </a:extLst>
          </p:cNvPr>
          <p:cNvSpPr txBox="1">
            <a:spLocks/>
          </p:cNvSpPr>
          <p:nvPr/>
        </p:nvSpPr>
        <p:spPr>
          <a:xfrm>
            <a:off x="9633101" y="3972348"/>
            <a:ext cx="2348301" cy="371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Weight: 1-100</a:t>
            </a:r>
          </a:p>
        </p:txBody>
      </p:sp>
    </p:spTree>
    <p:extLst>
      <p:ext uri="{BB962C8B-B14F-4D97-AF65-F5344CB8AC3E}">
        <p14:creationId xmlns:p14="http://schemas.microsoft.com/office/powerpoint/2010/main" val="2271475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Affinity &amp; Antiaffinity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398FE0-6415-014C-82AC-2C216A2CC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75" y="1166130"/>
            <a:ext cx="11819021" cy="13067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PodAffinity / PodAntiAffinity</a:t>
            </a:r>
          </a:p>
          <a:p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Label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이 아닌 이미 실행중인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를 기준으로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가 스케쥴될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Node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를 결정할 수 있다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특정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와 가까이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멀리 실행되기를 원할 때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PodAffinity / PodAntiAffinity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사용</a:t>
            </a:r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6A6BD-12C6-3541-9BBF-707900E5D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83" y="2503357"/>
            <a:ext cx="3710114" cy="41978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C514A4-71BE-064F-A349-86DA63EE9FB2}"/>
              </a:ext>
            </a:extLst>
          </p:cNvPr>
          <p:cNvSpPr/>
          <p:nvPr/>
        </p:nvSpPr>
        <p:spPr>
          <a:xfrm>
            <a:off x="1051182" y="5322477"/>
            <a:ext cx="3207361" cy="324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379D69-478B-D741-93E5-4BEB9E4EC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916" y="2491000"/>
            <a:ext cx="3860060" cy="42136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05FEA42-CD0B-6245-BD37-EC93AFFDA046}"/>
              </a:ext>
            </a:extLst>
          </p:cNvPr>
          <p:cNvSpPr/>
          <p:nvPr/>
        </p:nvSpPr>
        <p:spPr>
          <a:xfrm>
            <a:off x="4936894" y="5334834"/>
            <a:ext cx="3207361" cy="324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01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Kubernetes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D74C3-3309-D34A-8E20-76B5B2497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83" y="1196611"/>
            <a:ext cx="11819021" cy="24721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Scheduling</a:t>
            </a:r>
            <a:r>
              <a:rPr lang="ko-KR" altLang="en-US" sz="20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이란</a:t>
            </a:r>
            <a:r>
              <a:rPr lang="en-US" altLang="ko-KR" sz="20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사용자가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생성을 요청했을 때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어떤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node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에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를 배포할 것인지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선택하는 것</a:t>
            </a:r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96086-A647-F74B-8036-E2BCC5D9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662" y="2432681"/>
            <a:ext cx="6070027" cy="3841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0437F1-9748-0542-AE4E-4F71E4AED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7" y="2287715"/>
            <a:ext cx="5044010" cy="393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9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Node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D74C3-3309-D34A-8E20-76B5B2497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03" y="1196610"/>
            <a:ext cx="11819021" cy="8775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Node Filtering</a:t>
            </a:r>
            <a:endParaRPr lang="en-US" altLang="ko-KR" sz="2000" b="1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Volume, Resource, Topology Filter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를 사용하여 가장 적합한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node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를 선정</a:t>
            </a:r>
            <a:endParaRPr lang="en-US" altLang="ko-KR" sz="2000" b="1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3F2BC0-974A-7740-BF9E-196DB450BC80}"/>
              </a:ext>
            </a:extLst>
          </p:cNvPr>
          <p:cNvSpPr txBox="1">
            <a:spLocks/>
          </p:cNvSpPr>
          <p:nvPr/>
        </p:nvSpPr>
        <p:spPr>
          <a:xfrm>
            <a:off x="278703" y="2212667"/>
            <a:ext cx="11819021" cy="141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Volume Filter</a:t>
            </a:r>
          </a:p>
          <a:p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각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node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가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disk volume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을 붙일 수 있는 조건인지 체크</a:t>
            </a:r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lvl="1"/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가 요청한 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volume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과 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node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가 같은 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availablity zone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에 있는지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Volume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에 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node affinity 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조건이 있는지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? 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등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AC35D7-0F64-EC47-82AD-79B1FDC154C4}"/>
              </a:ext>
            </a:extLst>
          </p:cNvPr>
          <p:cNvSpPr txBox="1">
            <a:spLocks/>
          </p:cNvSpPr>
          <p:nvPr/>
        </p:nvSpPr>
        <p:spPr>
          <a:xfrm>
            <a:off x="278703" y="3629160"/>
            <a:ext cx="11819021" cy="141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Resource Filter</a:t>
            </a:r>
          </a:p>
          <a:p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를 배포하기에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node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의 자원이 충분한지 체크</a:t>
            </a:r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lvl="1"/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Node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CPU, Memory, Disk 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등의 자원이 충분한지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? Pod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가 원하는 포트를 사용할 수 있는지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 등</a:t>
            </a:r>
            <a:endParaRPr lang="en-US" altLang="ko-KR" sz="16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471AFD-43BA-674B-B9DE-B2016B76197D}"/>
              </a:ext>
            </a:extLst>
          </p:cNvPr>
          <p:cNvSpPr txBox="1">
            <a:spLocks/>
          </p:cNvSpPr>
          <p:nvPr/>
        </p:nvSpPr>
        <p:spPr>
          <a:xfrm>
            <a:off x="278702" y="5045653"/>
            <a:ext cx="11819021" cy="1416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Topology Filter</a:t>
            </a:r>
          </a:p>
          <a:p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간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affinity,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taint tolerance 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등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체크</a:t>
            </a:r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lvl="1"/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간 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affinity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 설정이 있는지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NodeSelector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 조건에 맞는지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? Taint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에 대한 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tolerance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가 있는지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 등</a:t>
            </a:r>
            <a:endParaRPr lang="en-US" altLang="ko-KR" sz="16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45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Horizontal Pod Autoscaler (HPA)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D74C3-3309-D34A-8E20-76B5B2497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83" y="1196611"/>
            <a:ext cx="11819021" cy="15775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 Horizontal Pod Autoscaler (</a:t>
            </a:r>
            <a:r>
              <a:rPr lang="en-US" altLang="ko-KR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HPA)</a:t>
            </a:r>
          </a:p>
          <a:p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CPU, 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메모리 사용률 등 리소스 메트릭을 모니터링하여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 autoscaling (</a:t>
            </a:r>
            <a:r>
              <a:rPr 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Scale Out)</a:t>
            </a:r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컨트롤러가 주기적으로 </a:t>
            </a:r>
            <a:r>
              <a:rPr 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Metric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을 수집해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조건에 부합하면 </a:t>
            </a:r>
            <a:r>
              <a:rPr 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HPA 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리소스에 설정된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ReplicaSet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계산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EFD2DF-E923-8D4A-B10C-09BBAC230ABF}"/>
              </a:ext>
            </a:extLst>
          </p:cNvPr>
          <p:cNvGrpSpPr/>
          <p:nvPr/>
        </p:nvGrpSpPr>
        <p:grpSpPr>
          <a:xfrm>
            <a:off x="1010737" y="2631349"/>
            <a:ext cx="10170527" cy="3800444"/>
            <a:chOff x="1437703" y="2999070"/>
            <a:chExt cx="9354624" cy="32177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C468E7-AC34-2443-A972-6E2FFDB04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7703" y="2999070"/>
              <a:ext cx="4572000" cy="3073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C716B2-D019-CD48-8FD8-BC2FF538E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9703" y="3120015"/>
              <a:ext cx="4782624" cy="3096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7193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1D6B8E-9C57-2248-A598-9367ED5E4A56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63878"/>
            <a:ext cx="10515600" cy="870117"/>
          </a:xfrm>
        </p:spPr>
        <p:txBody>
          <a:bodyPr/>
          <a:lstStyle/>
          <a:p>
            <a:r>
              <a:rPr lang="en-US" altLang="ko-KR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How</a:t>
            </a:r>
            <a:r>
              <a:rPr lang="ko-KR" alt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HPA works? </a:t>
            </a:r>
            <a:endParaRPr lang="en-US" b="1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F9578-E886-4A4C-BA2B-5B454C1AB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65"/>
          <a:stretch/>
        </p:blipFill>
        <p:spPr>
          <a:xfrm>
            <a:off x="1055689" y="2132222"/>
            <a:ext cx="9405668" cy="45113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62E02-A9D8-F442-93D0-7537A32B5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7" y="1157448"/>
            <a:ext cx="11819021" cy="897284"/>
          </a:xfrm>
        </p:spPr>
        <p:txBody>
          <a:bodyPr>
            <a:normAutofit/>
          </a:bodyPr>
          <a:lstStyle/>
          <a:p>
            <a:r>
              <a:rPr 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kubelet 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에 내장된 </a:t>
            </a:r>
            <a:r>
              <a:rPr 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cAdvisor agent 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에서 개별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container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및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node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의 리소스 사용 데이터 수집</a:t>
            </a:r>
          </a:p>
          <a:p>
            <a:r>
              <a:rPr 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cAdvisor agent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에서 수집한 데이터를 바탕으로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Metric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Server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에서 전체 클러스터에 대한 리소스 연산</a:t>
            </a:r>
          </a:p>
        </p:txBody>
      </p:sp>
    </p:spTree>
    <p:extLst>
      <p:ext uri="{BB962C8B-B14F-4D97-AF65-F5344CB8AC3E}">
        <p14:creationId xmlns:p14="http://schemas.microsoft.com/office/powerpoint/2010/main" val="2014557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HPA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D74C3-3309-D34A-8E20-76B5B2497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75" y="1196610"/>
            <a:ext cx="11819021" cy="8805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HPA</a:t>
            </a:r>
            <a:r>
              <a:rPr lang="ko-KR" altLang="en-US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 동작 알고리즘</a:t>
            </a:r>
            <a:endParaRPr lang="en-US" altLang="ko-KR" sz="2400" b="1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0" indent="0">
              <a:buNone/>
            </a:pPr>
            <a:r>
              <a:rPr 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HPA controller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는 원하는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메트릭 값과 현재</a:t>
            </a:r>
            <a:r>
              <a:rPr 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메트릭 값 사이의 비율로 작동한다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86A4F2-3814-544D-9DD3-B225C7230CF7}"/>
              </a:ext>
            </a:extLst>
          </p:cNvPr>
          <p:cNvSpPr/>
          <p:nvPr/>
        </p:nvSpPr>
        <p:spPr>
          <a:xfrm>
            <a:off x="612012" y="2181165"/>
            <a:ext cx="10967975" cy="589785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ko-KR" altLang="en-US" sz="2400">
                <a:latin typeface="NanumSquareOTF" panose="020B0600000101010101" pitchFamily="34" charset="-127"/>
                <a:ea typeface="NanumSquareOTF" panose="020B0600000101010101" pitchFamily="34" charset="-127"/>
              </a:rPr>
              <a:t>원하는 레플리카 수 </a:t>
            </a:r>
            <a:r>
              <a:rPr lang="en-US" altLang="ko-KR" sz="2400">
                <a:latin typeface="NanumSquareOTF" panose="020B0600000101010101" pitchFamily="34" charset="-127"/>
                <a:ea typeface="NanumSquareOTF" panose="020B0600000101010101" pitchFamily="34" charset="-127"/>
              </a:rPr>
              <a:t>= </a:t>
            </a:r>
            <a:r>
              <a:rPr lang="en-US" sz="2400">
                <a:latin typeface="NanumSquareOTF" panose="020B0600000101010101" pitchFamily="34" charset="-127"/>
                <a:ea typeface="NanumSquareOTF" panose="020B0600000101010101" pitchFamily="34" charset="-127"/>
              </a:rPr>
              <a:t>ceil[</a:t>
            </a:r>
            <a:r>
              <a:rPr lang="ko-KR" altLang="en-US" sz="2400">
                <a:latin typeface="NanumSquareOTF" panose="020B0600000101010101" pitchFamily="34" charset="-127"/>
                <a:ea typeface="NanumSquareOTF" panose="020B0600000101010101" pitchFamily="34" charset="-127"/>
              </a:rPr>
              <a:t>현재 레플리카 수 * </a:t>
            </a:r>
            <a:r>
              <a:rPr lang="en-US" altLang="ko-KR" sz="240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 </a:t>
            </a:r>
            <a:r>
              <a:rPr lang="ko-KR" altLang="en-US" sz="240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현재 메트릭 값 </a:t>
            </a:r>
            <a:r>
              <a:rPr lang="en-US" altLang="ko-KR" sz="240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 </a:t>
            </a:r>
            <a:r>
              <a:rPr lang="ko-KR" altLang="en-US" sz="240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원하는 메트릭 값 </a:t>
            </a:r>
            <a:r>
              <a:rPr lang="en-US" altLang="ko-KR" sz="240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en-US" altLang="ko-KR" sz="2400"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  <a:endParaRPr lang="en-US" sz="24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228726-57BF-8C4F-B4AC-999AFFA390AD}"/>
              </a:ext>
            </a:extLst>
          </p:cNvPr>
          <p:cNvSpPr txBox="1">
            <a:spLocks/>
          </p:cNvSpPr>
          <p:nvPr/>
        </p:nvSpPr>
        <p:spPr>
          <a:xfrm>
            <a:off x="248481" y="3309651"/>
            <a:ext cx="9331938" cy="2192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 Example.</a:t>
            </a:r>
            <a:endParaRPr lang="en-US" altLang="ko-KR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현재 레플리카 수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n,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 원하는 값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=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 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100m </a:t>
            </a:r>
          </a:p>
          <a:p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현재 값이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200m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이면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200.0 / 100.0) = 2.0 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이므로 복제본 수를 두 배로 늘린다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. </a:t>
            </a:r>
          </a:p>
          <a:p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현재 값이 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50m 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이면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, 50.0 / 100.0 == 0.5 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이므로 복제본 수를 반으로 줄인다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비율이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1.0 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에 충분히 가깝다면 스케일링을 건너 뛴다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endParaRPr lang="ko-KR" altLang="en-US" sz="20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83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HPA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C33D72-00B7-2947-ABF0-EEF5B4428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27" y="1137899"/>
            <a:ext cx="3692901" cy="55067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5F6985-37EB-774E-ABD3-B6154AA57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281" y="1137899"/>
            <a:ext cx="3559563" cy="29377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54A698-1042-DC41-9E95-5D5F7DC54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281" y="4233021"/>
            <a:ext cx="6166483" cy="241164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310160-CF0A-A849-B960-C7FDD880DFD1}"/>
              </a:ext>
            </a:extLst>
          </p:cNvPr>
          <p:cNvSpPr/>
          <p:nvPr/>
        </p:nvSpPr>
        <p:spPr>
          <a:xfrm>
            <a:off x="984009" y="6152606"/>
            <a:ext cx="1537122" cy="492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54F887-CACA-A544-8460-BEAA2E4D1084}"/>
              </a:ext>
            </a:extLst>
          </p:cNvPr>
          <p:cNvSpPr/>
          <p:nvPr/>
        </p:nvSpPr>
        <p:spPr>
          <a:xfrm>
            <a:off x="4284558" y="2477587"/>
            <a:ext cx="3304962" cy="1598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719D27-9D0E-D744-9389-CB12294B0F81}"/>
              </a:ext>
            </a:extLst>
          </p:cNvPr>
          <p:cNvSpPr txBox="1"/>
          <p:nvPr/>
        </p:nvSpPr>
        <p:spPr>
          <a:xfrm>
            <a:off x="276727" y="1020216"/>
            <a:ext cx="209661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1.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Deployment 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생성</a:t>
            </a:r>
            <a:endParaRPr lang="en-US" sz="16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81C51-5C0C-494B-A9DE-3D20090EAC5C}"/>
              </a:ext>
            </a:extLst>
          </p:cNvPr>
          <p:cNvSpPr txBox="1"/>
          <p:nvPr/>
        </p:nvSpPr>
        <p:spPr>
          <a:xfrm>
            <a:off x="4158281" y="1044911"/>
            <a:ext cx="209661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2.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HPA 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생성</a:t>
            </a:r>
            <a:endParaRPr lang="en-US" sz="16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BFB933-F914-FC4A-8624-07289BE931F6}"/>
              </a:ext>
            </a:extLst>
          </p:cNvPr>
          <p:cNvSpPr txBox="1"/>
          <p:nvPr/>
        </p:nvSpPr>
        <p:spPr>
          <a:xfrm>
            <a:off x="4158281" y="4149773"/>
            <a:ext cx="209661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3.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Load </a:t>
            </a:r>
            <a:r>
              <a:rPr lang="ko-KR" altLang="en-US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증가</a:t>
            </a:r>
            <a:endParaRPr lang="en-US" sz="160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007672-E66F-F947-89CE-200D5AC67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8281" y="4149773"/>
            <a:ext cx="6166483" cy="263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3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Cluster Autoscaler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B599FA-3346-9247-BC71-687F49DAE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75" y="1196610"/>
            <a:ext cx="11819021" cy="28401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>
                <a:latin typeface="NanumSquareOTF" panose="020B0600000101010101" pitchFamily="34" charset="-127"/>
                <a:ea typeface="NanumSquareOTF" panose="020B0600000101010101" pitchFamily="34" charset="-127"/>
              </a:rPr>
              <a:t>Cluster Autoscale</a:t>
            </a:r>
            <a:endParaRPr lang="en-US" altLang="ko-KR" sz="2400" b="1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Node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에 더 이상 새로운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를 생성할 수 없을 때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새로운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node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를 생성함으로서 가용성을 확보한다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HPA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는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의 실제 자원 사용량을 기준으로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autoscale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을 판단하는 반면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b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Cluster Autoscaler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는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Pod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의 자원 요청량을 기준으로 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autosacle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 여부를 판단한다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Cluster-level autoscaler</a:t>
            </a:r>
            <a:r>
              <a:rPr lang="ko-KR" altLang="en-US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는 클라우드 서비스에서 지원해줘야 한다</a:t>
            </a:r>
            <a:r>
              <a:rPr lang="en-US" altLang="ko-KR" sz="200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AWS EKS(Elastic Kubernetes Service)</a:t>
            </a:r>
          </a:p>
          <a:p>
            <a:pPr lvl="1">
              <a:lnSpc>
                <a:spcPct val="100000"/>
              </a:lnSpc>
            </a:pP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GCP GKE(Google Kubernetes Engine)</a:t>
            </a:r>
          </a:p>
          <a:p>
            <a:pPr lvl="1">
              <a:lnSpc>
                <a:spcPct val="100000"/>
              </a:lnSpc>
            </a:pPr>
            <a:r>
              <a:rPr lang="en-US" altLang="ko-KR" sz="1600">
                <a:latin typeface="NanumSquareOTF" panose="020B0600000101010101" pitchFamily="34" charset="-127"/>
                <a:ea typeface="NanumSquareOTF" panose="020B0600000101010101" pitchFamily="34" charset="-127"/>
              </a:rPr>
              <a:t>Azure AKS(Azure Kubernetes Service)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619CAD-7791-C347-8820-2E3688E41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8" t="3167" r="2410" b="2518"/>
          <a:stretch/>
        </p:blipFill>
        <p:spPr>
          <a:xfrm>
            <a:off x="5288280" y="3413760"/>
            <a:ext cx="6245250" cy="324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82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84C7AF-CCB1-504D-962C-B88D97780BE3}"/>
              </a:ext>
            </a:extLst>
          </p:cNvPr>
          <p:cNvSpPr/>
          <p:nvPr/>
        </p:nvSpPr>
        <p:spPr>
          <a:xfrm>
            <a:off x="0" y="-16042"/>
            <a:ext cx="12192000" cy="996531"/>
          </a:xfrm>
          <a:prstGeom prst="rect">
            <a:avLst/>
          </a:prstGeom>
          <a:solidFill>
            <a:srgbClr val="0470C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89AAE-FBB9-F84B-9C55-154AC1C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7" y="79376"/>
            <a:ext cx="10515600" cy="870117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Kubernetes Autoscaling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6D3A56-3607-4040-BA96-19EC304E2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090" y="1075907"/>
            <a:ext cx="8837820" cy="558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3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3182</TotalTime>
  <Words>757</Words>
  <Application>Microsoft Macintosh PowerPoint</Application>
  <PresentationFormat>Widescreen</PresentationFormat>
  <Paragraphs>104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NanumSquareOTF</vt:lpstr>
      <vt:lpstr>Arial</vt:lpstr>
      <vt:lpstr>Calibri</vt:lpstr>
      <vt:lpstr>Calibri Light</vt:lpstr>
      <vt:lpstr>Office Theme</vt:lpstr>
      <vt:lpstr>chap 11. Advanced Scheduling</vt:lpstr>
      <vt:lpstr>Kubernetes Scheduling</vt:lpstr>
      <vt:lpstr>Node Filtering</vt:lpstr>
      <vt:lpstr>Horizontal Pod Autoscaler (HPA)</vt:lpstr>
      <vt:lpstr>How HPA works? </vt:lpstr>
      <vt:lpstr>HPA Algorithm</vt:lpstr>
      <vt:lpstr>HPA Example</vt:lpstr>
      <vt:lpstr>Cluster Autoscaler</vt:lpstr>
      <vt:lpstr>Kubernetes Autoscaling Flow</vt:lpstr>
      <vt:lpstr>Taint &amp; Tolerance</vt:lpstr>
      <vt:lpstr>Taint &amp; Tolerance</vt:lpstr>
      <vt:lpstr>Affinity &amp; Antiaffinity</vt:lpstr>
      <vt:lpstr>Affinity &amp; Antiaffinity</vt:lpstr>
      <vt:lpstr>Affinity &amp; Antiaffinity</vt:lpstr>
      <vt:lpstr>Affinity &amp; Antiaffinity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 11. Advanced Scheduling</dc:title>
  <dc:creator>Microsoft Office User</dc:creator>
  <cp:lastModifiedBy>Microsoft Office User</cp:lastModifiedBy>
  <cp:revision>30</cp:revision>
  <dcterms:created xsi:type="dcterms:W3CDTF">2021-07-31T12:49:36Z</dcterms:created>
  <dcterms:modified xsi:type="dcterms:W3CDTF">2021-08-05T23:08:00Z</dcterms:modified>
</cp:coreProperties>
</file>